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58" d="100"/>
          <a:sy n="58" d="100"/>
        </p:scale>
        <p:origin x="4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tif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"/><Relationship Id="rId3" Type="http://schemas.openxmlformats.org/officeDocument/2006/relationships/image" Target="../media/image9.tif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rickiepark/tfk-notebooks/tree/master/urban-sound-classification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6945" y="-51455"/>
            <a:ext cx="32349697" cy="15171568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NAVER AI Burning Day"/>
          <p:cNvSpPr txBox="1"/>
          <p:nvPr/>
        </p:nvSpPr>
        <p:spPr>
          <a:xfrm>
            <a:off x="6691630" y="4850475"/>
            <a:ext cx="1100074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 b="0">
                <a:solidFill>
                  <a:srgbClr val="05D541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lvl1pPr>
          </a:lstStyle>
          <a:p>
            <a:r>
              <a:rPr dirty="0"/>
              <a:t>NAVER AI Burning Day</a:t>
            </a:r>
          </a:p>
        </p:txBody>
      </p:sp>
      <p:sp>
        <p:nvSpPr>
          <p:cNvPr id="121" name="서비스명 : 소리보다…"/>
          <p:cNvSpPr txBox="1"/>
          <p:nvPr/>
        </p:nvSpPr>
        <p:spPr>
          <a:xfrm>
            <a:off x="6974205" y="8086085"/>
            <a:ext cx="10435590" cy="200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6874" indent="-396874" algn="l">
              <a:lnSpc>
                <a:spcPct val="170000"/>
              </a:lnSpc>
              <a:buClr>
                <a:srgbClr val="05D541"/>
              </a:buClr>
              <a:buSzPct val="50000"/>
              <a:buBlip>
                <a:blip r:embed="rId3"/>
              </a:buBlip>
              <a:defRPr b="0">
                <a:solidFill>
                  <a:srgbClr val="05D541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서비스명 : 소리보다</a:t>
            </a:r>
          </a:p>
          <a:p>
            <a:pPr marL="396874" indent="-396874" algn="l">
              <a:lnSpc>
                <a:spcPct val="170000"/>
              </a:lnSpc>
              <a:buClr>
                <a:srgbClr val="05D541"/>
              </a:buClr>
              <a:buSzPct val="50000"/>
              <a:buBlip>
                <a:blip r:embed="rId3"/>
              </a:buBlip>
              <a:defRPr b="0">
                <a:solidFill>
                  <a:srgbClr val="05D541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팀명 : DFP(Development For People)</a:t>
            </a:r>
          </a:p>
          <a:p>
            <a:pPr marL="396874" indent="-396874" algn="l">
              <a:lnSpc>
                <a:spcPct val="170000"/>
              </a:lnSpc>
              <a:buClr>
                <a:srgbClr val="05D541"/>
              </a:buClr>
              <a:buSzPct val="50000"/>
              <a:buBlip>
                <a:blip r:embed="rId3"/>
              </a:buBlip>
              <a:defRPr b="0">
                <a:solidFill>
                  <a:srgbClr val="05D541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팀원 : 김 민 섭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272" y="317211"/>
            <a:ext cx="5505347" cy="110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직사각형"/>
          <p:cNvSpPr/>
          <p:nvPr/>
        </p:nvSpPr>
        <p:spPr>
          <a:xfrm>
            <a:off x="549671" y="1041400"/>
            <a:ext cx="23284658" cy="12212836"/>
          </a:xfrm>
          <a:prstGeom prst="rect">
            <a:avLst/>
          </a:prstGeom>
          <a:ln w="63500">
            <a:solidFill>
              <a:srgbClr val="3FD90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" name="감사합니다"/>
          <p:cNvSpPr txBox="1"/>
          <p:nvPr/>
        </p:nvSpPr>
        <p:spPr>
          <a:xfrm>
            <a:off x="8858250" y="6252467"/>
            <a:ext cx="6667500" cy="179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170000"/>
              </a:lnSpc>
              <a:defRPr sz="120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lvl1pPr>
          </a:lstStyle>
          <a:p>
            <a:r>
              <a:t>감사합니다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소리 보다"/>
          <p:cNvSpPr/>
          <p:nvPr/>
        </p:nvSpPr>
        <p:spPr>
          <a:xfrm>
            <a:off x="14573939" y="4793607"/>
            <a:ext cx="4128786" cy="4128786"/>
          </a:xfrm>
          <a:prstGeom prst="roundRect">
            <a:avLst>
              <a:gd name="adj" fmla="val 33345"/>
            </a:avLst>
          </a:prstGeom>
          <a:solidFill>
            <a:srgbClr val="3FD90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/>
          <a:p>
            <a:pPr>
              <a:defRPr sz="9300" b="0">
                <a:solidFill>
                  <a:srgbClr val="FFFFFF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pPr>
            <a:r>
              <a:t>소리</a:t>
            </a:r>
            <a:br/>
            <a:r>
              <a:t>보다</a:t>
            </a:r>
          </a:p>
        </p:txBody>
      </p:sp>
      <p:sp>
        <p:nvSpPr>
          <p:cNvPr id="124" name="소리 정보를 보다"/>
          <p:cNvSpPr txBox="1"/>
          <p:nvPr/>
        </p:nvSpPr>
        <p:spPr>
          <a:xfrm>
            <a:off x="3071440" y="6248400"/>
            <a:ext cx="673862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70000"/>
              </a:lnSpc>
              <a:defRPr sz="80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lvl1pPr>
          </a:lstStyle>
          <a:p>
            <a:r>
              <a:t>소리 정보를 보다</a:t>
            </a:r>
          </a:p>
        </p:txBody>
      </p:sp>
      <p:sp>
        <p:nvSpPr>
          <p:cNvPr id="125" name="선"/>
          <p:cNvSpPr/>
          <p:nvPr/>
        </p:nvSpPr>
        <p:spPr>
          <a:xfrm>
            <a:off x="11760947" y="7060826"/>
            <a:ext cx="862106" cy="1"/>
          </a:xfrm>
          <a:prstGeom prst="line">
            <a:avLst/>
          </a:prstGeom>
          <a:ln w="88900">
            <a:solidFill>
              <a:srgbClr val="71D64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6" name="선"/>
          <p:cNvSpPr/>
          <p:nvPr/>
        </p:nvSpPr>
        <p:spPr>
          <a:xfrm flipH="1">
            <a:off x="11760947" y="6655173"/>
            <a:ext cx="862106" cy="1"/>
          </a:xfrm>
          <a:prstGeom prst="line">
            <a:avLst/>
          </a:prstGeom>
          <a:ln w="88900">
            <a:solidFill>
              <a:srgbClr val="71D64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272" y="317211"/>
            <a:ext cx="5505347" cy="110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직사각형"/>
          <p:cNvSpPr/>
          <p:nvPr/>
        </p:nvSpPr>
        <p:spPr>
          <a:xfrm>
            <a:off x="549671" y="1041400"/>
            <a:ext cx="23284658" cy="12212836"/>
          </a:xfrm>
          <a:prstGeom prst="rect">
            <a:avLst/>
          </a:prstGeom>
          <a:ln w="63500">
            <a:solidFill>
              <a:srgbClr val="3FD90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0" name="이미지" descr="이미지"/>
          <p:cNvPicPr>
            <a:picLocks noChangeAspect="1"/>
          </p:cNvPicPr>
          <p:nvPr/>
        </p:nvPicPr>
        <p:blipFill>
          <a:blip r:embed="rId3"/>
          <a:srcRect l="14034" t="16196" r="9736" b="8331"/>
          <a:stretch>
            <a:fillRect/>
          </a:stretch>
        </p:blipFill>
        <p:spPr>
          <a:xfrm>
            <a:off x="4933831" y="3175317"/>
            <a:ext cx="3577936" cy="35424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586" extrusionOk="0">
                <a:moveTo>
                  <a:pt x="8787" y="4"/>
                </a:moveTo>
                <a:cubicBezTo>
                  <a:pt x="8091" y="22"/>
                  <a:pt x="7395" y="95"/>
                  <a:pt x="6916" y="219"/>
                </a:cubicBezTo>
                <a:cubicBezTo>
                  <a:pt x="3760" y="1039"/>
                  <a:pt x="1474" y="3145"/>
                  <a:pt x="464" y="6161"/>
                </a:cubicBezTo>
                <a:cubicBezTo>
                  <a:pt x="75" y="7323"/>
                  <a:pt x="-46" y="8247"/>
                  <a:pt x="16" y="9600"/>
                </a:cubicBezTo>
                <a:cubicBezTo>
                  <a:pt x="122" y="11939"/>
                  <a:pt x="994" y="13949"/>
                  <a:pt x="2611" y="15591"/>
                </a:cubicBezTo>
                <a:cubicBezTo>
                  <a:pt x="4033" y="17033"/>
                  <a:pt x="5364" y="17704"/>
                  <a:pt x="7836" y="18224"/>
                </a:cubicBezTo>
                <a:lnTo>
                  <a:pt x="8212" y="18304"/>
                </a:lnTo>
                <a:lnTo>
                  <a:pt x="8212" y="18873"/>
                </a:lnTo>
                <a:lnTo>
                  <a:pt x="8212" y="19441"/>
                </a:lnTo>
                <a:lnTo>
                  <a:pt x="7705" y="19419"/>
                </a:lnTo>
                <a:cubicBezTo>
                  <a:pt x="6723" y="19376"/>
                  <a:pt x="4816" y="18670"/>
                  <a:pt x="3793" y="17973"/>
                </a:cubicBezTo>
                <a:lnTo>
                  <a:pt x="3507" y="17779"/>
                </a:lnTo>
                <a:lnTo>
                  <a:pt x="3319" y="19683"/>
                </a:lnTo>
                <a:lnTo>
                  <a:pt x="3133" y="21586"/>
                </a:lnTo>
                <a:lnTo>
                  <a:pt x="15486" y="21586"/>
                </a:lnTo>
                <a:lnTo>
                  <a:pt x="15243" y="20943"/>
                </a:lnTo>
                <a:cubicBezTo>
                  <a:pt x="15110" y="20589"/>
                  <a:pt x="14981" y="20229"/>
                  <a:pt x="14957" y="20142"/>
                </a:cubicBezTo>
                <a:cubicBezTo>
                  <a:pt x="14927" y="20032"/>
                  <a:pt x="15086" y="19865"/>
                  <a:pt x="15486" y="19588"/>
                </a:cubicBezTo>
                <a:cubicBezTo>
                  <a:pt x="18219" y="17705"/>
                  <a:pt x="20048" y="14139"/>
                  <a:pt x="20356" y="10091"/>
                </a:cubicBezTo>
                <a:lnTo>
                  <a:pt x="20427" y="9153"/>
                </a:lnTo>
                <a:lnTo>
                  <a:pt x="20778" y="8964"/>
                </a:lnTo>
                <a:cubicBezTo>
                  <a:pt x="21229" y="8723"/>
                  <a:pt x="21554" y="8091"/>
                  <a:pt x="21476" y="7603"/>
                </a:cubicBezTo>
                <a:cubicBezTo>
                  <a:pt x="21208" y="5927"/>
                  <a:pt x="18829" y="6126"/>
                  <a:pt x="18854" y="7823"/>
                </a:cubicBezTo>
                <a:cubicBezTo>
                  <a:pt x="18862" y="8339"/>
                  <a:pt x="19044" y="8639"/>
                  <a:pt x="19548" y="8962"/>
                </a:cubicBezTo>
                <a:lnTo>
                  <a:pt x="19934" y="9208"/>
                </a:lnTo>
                <a:lnTo>
                  <a:pt x="19869" y="9987"/>
                </a:lnTo>
                <a:cubicBezTo>
                  <a:pt x="19614" y="13078"/>
                  <a:pt x="18418" y="15847"/>
                  <a:pt x="16490" y="17818"/>
                </a:cubicBezTo>
                <a:cubicBezTo>
                  <a:pt x="15681" y="18645"/>
                  <a:pt x="14763" y="19359"/>
                  <a:pt x="14659" y="19240"/>
                </a:cubicBezTo>
                <a:cubicBezTo>
                  <a:pt x="14618" y="19193"/>
                  <a:pt x="14488" y="18889"/>
                  <a:pt x="14371" y="18563"/>
                </a:cubicBezTo>
                <a:lnTo>
                  <a:pt x="14159" y="17970"/>
                </a:lnTo>
                <a:lnTo>
                  <a:pt x="13737" y="18297"/>
                </a:lnTo>
                <a:cubicBezTo>
                  <a:pt x="13505" y="18477"/>
                  <a:pt x="12991" y="18749"/>
                  <a:pt x="12595" y="18904"/>
                </a:cubicBezTo>
                <a:cubicBezTo>
                  <a:pt x="11729" y="19242"/>
                  <a:pt x="10426" y="19530"/>
                  <a:pt x="10307" y="19409"/>
                </a:cubicBezTo>
                <a:cubicBezTo>
                  <a:pt x="10261" y="19362"/>
                  <a:pt x="10234" y="19077"/>
                  <a:pt x="10250" y="18776"/>
                </a:cubicBezTo>
                <a:lnTo>
                  <a:pt x="10279" y="18229"/>
                </a:lnTo>
                <a:lnTo>
                  <a:pt x="11144" y="18007"/>
                </a:lnTo>
                <a:cubicBezTo>
                  <a:pt x="12143" y="17751"/>
                  <a:pt x="13335" y="17210"/>
                  <a:pt x="14183" y="16626"/>
                </a:cubicBezTo>
                <a:cubicBezTo>
                  <a:pt x="15947" y="15410"/>
                  <a:pt x="17285" y="13347"/>
                  <a:pt x="17803" y="11049"/>
                </a:cubicBezTo>
                <a:cubicBezTo>
                  <a:pt x="18006" y="10147"/>
                  <a:pt x="18034" y="8296"/>
                  <a:pt x="17855" y="7429"/>
                </a:cubicBezTo>
                <a:cubicBezTo>
                  <a:pt x="17070" y="3607"/>
                  <a:pt x="14412" y="909"/>
                  <a:pt x="10655" y="122"/>
                </a:cubicBezTo>
                <a:cubicBezTo>
                  <a:pt x="10178" y="22"/>
                  <a:pt x="9482" y="-14"/>
                  <a:pt x="8787" y="4"/>
                </a:cubicBezTo>
                <a:close/>
                <a:moveTo>
                  <a:pt x="1918" y="277"/>
                </a:moveTo>
                <a:lnTo>
                  <a:pt x="1613" y="558"/>
                </a:lnTo>
                <a:cubicBezTo>
                  <a:pt x="1445" y="712"/>
                  <a:pt x="1305" y="851"/>
                  <a:pt x="1305" y="867"/>
                </a:cubicBezTo>
                <a:cubicBezTo>
                  <a:pt x="1305" y="941"/>
                  <a:pt x="1384" y="876"/>
                  <a:pt x="1641" y="587"/>
                </a:cubicBezTo>
                <a:lnTo>
                  <a:pt x="1918" y="277"/>
                </a:lnTo>
                <a:close/>
                <a:moveTo>
                  <a:pt x="2235" y="993"/>
                </a:moveTo>
                <a:cubicBezTo>
                  <a:pt x="2209" y="993"/>
                  <a:pt x="2045" y="1143"/>
                  <a:pt x="1870" y="1327"/>
                </a:cubicBezTo>
                <a:cubicBezTo>
                  <a:pt x="1695" y="1510"/>
                  <a:pt x="1572" y="1661"/>
                  <a:pt x="1598" y="1661"/>
                </a:cubicBezTo>
                <a:cubicBezTo>
                  <a:pt x="1624" y="1661"/>
                  <a:pt x="1788" y="1510"/>
                  <a:pt x="1963" y="1327"/>
                </a:cubicBezTo>
                <a:cubicBezTo>
                  <a:pt x="2138" y="1143"/>
                  <a:pt x="2260" y="993"/>
                  <a:pt x="2235" y="993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1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0681" y="3157566"/>
            <a:ext cx="3577936" cy="3577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이미지" descr="이미지"/>
          <p:cNvPicPr>
            <a:picLocks noChangeAspect="1"/>
          </p:cNvPicPr>
          <p:nvPr/>
        </p:nvPicPr>
        <p:blipFill>
          <a:blip r:embed="rId5"/>
          <a:srcRect l="4081" t="14752" r="3800" b="14284"/>
          <a:stretch>
            <a:fillRect/>
          </a:stretch>
        </p:blipFill>
        <p:spPr>
          <a:xfrm>
            <a:off x="9166214" y="6199359"/>
            <a:ext cx="6051572" cy="46618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7" h="21582" extrusionOk="0">
                <a:moveTo>
                  <a:pt x="16275" y="1"/>
                </a:moveTo>
                <a:cubicBezTo>
                  <a:pt x="16054" y="-18"/>
                  <a:pt x="15635" y="466"/>
                  <a:pt x="14525" y="1754"/>
                </a:cubicBezTo>
                <a:cubicBezTo>
                  <a:pt x="10898" y="5962"/>
                  <a:pt x="10382" y="6579"/>
                  <a:pt x="10355" y="6731"/>
                </a:cubicBezTo>
                <a:cubicBezTo>
                  <a:pt x="10340" y="6818"/>
                  <a:pt x="10419" y="7038"/>
                  <a:pt x="10530" y="7222"/>
                </a:cubicBezTo>
                <a:cubicBezTo>
                  <a:pt x="10641" y="7405"/>
                  <a:pt x="10762" y="7554"/>
                  <a:pt x="10797" y="7552"/>
                </a:cubicBezTo>
                <a:cubicBezTo>
                  <a:pt x="10833" y="7551"/>
                  <a:pt x="11077" y="7392"/>
                  <a:pt x="11340" y="7200"/>
                </a:cubicBezTo>
                <a:cubicBezTo>
                  <a:pt x="12260" y="6526"/>
                  <a:pt x="14503" y="4911"/>
                  <a:pt x="15120" y="4479"/>
                </a:cubicBezTo>
                <a:cubicBezTo>
                  <a:pt x="16392" y="3587"/>
                  <a:pt x="17516" y="2698"/>
                  <a:pt x="17478" y="2614"/>
                </a:cubicBezTo>
                <a:cubicBezTo>
                  <a:pt x="17457" y="2566"/>
                  <a:pt x="17270" y="2164"/>
                  <a:pt x="17063" y="1721"/>
                </a:cubicBezTo>
                <a:cubicBezTo>
                  <a:pt x="16857" y="1277"/>
                  <a:pt x="16632" y="733"/>
                  <a:pt x="16563" y="514"/>
                </a:cubicBezTo>
                <a:cubicBezTo>
                  <a:pt x="16467" y="205"/>
                  <a:pt x="16407" y="12"/>
                  <a:pt x="16275" y="1"/>
                </a:cubicBezTo>
                <a:close/>
                <a:moveTo>
                  <a:pt x="7987" y="4203"/>
                </a:moveTo>
                <a:cubicBezTo>
                  <a:pt x="7817" y="4203"/>
                  <a:pt x="7714" y="4302"/>
                  <a:pt x="7633" y="4545"/>
                </a:cubicBezTo>
                <a:cubicBezTo>
                  <a:pt x="7570" y="4732"/>
                  <a:pt x="7308" y="5206"/>
                  <a:pt x="7051" y="5599"/>
                </a:cubicBezTo>
                <a:cubicBezTo>
                  <a:pt x="6793" y="5992"/>
                  <a:pt x="6491" y="6479"/>
                  <a:pt x="6378" y="6680"/>
                </a:cubicBezTo>
                <a:cubicBezTo>
                  <a:pt x="6265" y="6880"/>
                  <a:pt x="5774" y="7677"/>
                  <a:pt x="5287" y="8451"/>
                </a:cubicBezTo>
                <a:lnTo>
                  <a:pt x="4402" y="9858"/>
                </a:lnTo>
                <a:lnTo>
                  <a:pt x="3517" y="10281"/>
                </a:lnTo>
                <a:cubicBezTo>
                  <a:pt x="2849" y="10599"/>
                  <a:pt x="2558" y="10812"/>
                  <a:pt x="2330" y="11146"/>
                </a:cubicBezTo>
                <a:cubicBezTo>
                  <a:pt x="1914" y="11757"/>
                  <a:pt x="1781" y="12374"/>
                  <a:pt x="1919" y="13048"/>
                </a:cubicBezTo>
                <a:cubicBezTo>
                  <a:pt x="2050" y="13683"/>
                  <a:pt x="2226" y="13958"/>
                  <a:pt x="2708" y="14277"/>
                </a:cubicBezTo>
                <a:cubicBezTo>
                  <a:pt x="2965" y="14447"/>
                  <a:pt x="3058" y="14579"/>
                  <a:pt x="3025" y="14729"/>
                </a:cubicBezTo>
                <a:cubicBezTo>
                  <a:pt x="3000" y="14845"/>
                  <a:pt x="2907" y="15380"/>
                  <a:pt x="2817" y="15918"/>
                </a:cubicBezTo>
                <a:cubicBezTo>
                  <a:pt x="2693" y="16665"/>
                  <a:pt x="2612" y="16911"/>
                  <a:pt x="2474" y="16957"/>
                </a:cubicBezTo>
                <a:cubicBezTo>
                  <a:pt x="2331" y="17006"/>
                  <a:pt x="0" y="21311"/>
                  <a:pt x="0" y="21527"/>
                </a:cubicBezTo>
                <a:cubicBezTo>
                  <a:pt x="0" y="21557"/>
                  <a:pt x="489" y="21582"/>
                  <a:pt x="1086" y="21582"/>
                </a:cubicBezTo>
                <a:lnTo>
                  <a:pt x="2173" y="21582"/>
                </a:lnTo>
                <a:lnTo>
                  <a:pt x="2603" y="20867"/>
                </a:lnTo>
                <a:cubicBezTo>
                  <a:pt x="3652" y="19127"/>
                  <a:pt x="4033" y="18340"/>
                  <a:pt x="3918" y="18159"/>
                </a:cubicBezTo>
                <a:cubicBezTo>
                  <a:pt x="3772" y="17931"/>
                  <a:pt x="3740" y="17945"/>
                  <a:pt x="5167" y="17628"/>
                </a:cubicBezTo>
                <a:cubicBezTo>
                  <a:pt x="5696" y="17511"/>
                  <a:pt x="6028" y="17287"/>
                  <a:pt x="6028" y="17048"/>
                </a:cubicBezTo>
                <a:cubicBezTo>
                  <a:pt x="6028" y="16948"/>
                  <a:pt x="6116" y="16797"/>
                  <a:pt x="6221" y="16711"/>
                </a:cubicBezTo>
                <a:cubicBezTo>
                  <a:pt x="6430" y="16542"/>
                  <a:pt x="6458" y="16357"/>
                  <a:pt x="6327" y="16024"/>
                </a:cubicBezTo>
                <a:cubicBezTo>
                  <a:pt x="6281" y="15906"/>
                  <a:pt x="6189" y="15641"/>
                  <a:pt x="6125" y="15436"/>
                </a:cubicBezTo>
                <a:cubicBezTo>
                  <a:pt x="6060" y="15231"/>
                  <a:pt x="5969" y="14967"/>
                  <a:pt x="5922" y="14848"/>
                </a:cubicBezTo>
                <a:cubicBezTo>
                  <a:pt x="5876" y="14730"/>
                  <a:pt x="5837" y="14533"/>
                  <a:pt x="5837" y="14409"/>
                </a:cubicBezTo>
                <a:cubicBezTo>
                  <a:pt x="5837" y="14285"/>
                  <a:pt x="5787" y="14118"/>
                  <a:pt x="5725" y="14038"/>
                </a:cubicBezTo>
                <a:cubicBezTo>
                  <a:pt x="5509" y="13758"/>
                  <a:pt x="5950" y="13717"/>
                  <a:pt x="7552" y="13865"/>
                </a:cubicBezTo>
                <a:cubicBezTo>
                  <a:pt x="8425" y="13946"/>
                  <a:pt x="9342" y="14011"/>
                  <a:pt x="9591" y="14010"/>
                </a:cubicBezTo>
                <a:cubicBezTo>
                  <a:pt x="9839" y="14010"/>
                  <a:pt x="10195" y="14104"/>
                  <a:pt x="10382" y="14220"/>
                </a:cubicBezTo>
                <a:cubicBezTo>
                  <a:pt x="10703" y="14418"/>
                  <a:pt x="10732" y="14418"/>
                  <a:pt x="10888" y="14214"/>
                </a:cubicBezTo>
                <a:cubicBezTo>
                  <a:pt x="11022" y="14040"/>
                  <a:pt x="11050" y="13800"/>
                  <a:pt x="11035" y="12969"/>
                </a:cubicBezTo>
                <a:cubicBezTo>
                  <a:pt x="11019" y="12036"/>
                  <a:pt x="10739" y="10208"/>
                  <a:pt x="10532" y="9685"/>
                </a:cubicBezTo>
                <a:cubicBezTo>
                  <a:pt x="10487" y="9571"/>
                  <a:pt x="10285" y="8923"/>
                  <a:pt x="10082" y="8243"/>
                </a:cubicBezTo>
                <a:cubicBezTo>
                  <a:pt x="9638" y="6756"/>
                  <a:pt x="8898" y="5013"/>
                  <a:pt x="8510" y="4545"/>
                </a:cubicBezTo>
                <a:cubicBezTo>
                  <a:pt x="8354" y="4357"/>
                  <a:pt x="8119" y="4203"/>
                  <a:pt x="7987" y="4203"/>
                </a:cubicBezTo>
                <a:close/>
                <a:moveTo>
                  <a:pt x="20942" y="4820"/>
                </a:moveTo>
                <a:cubicBezTo>
                  <a:pt x="20789" y="4852"/>
                  <a:pt x="20536" y="4950"/>
                  <a:pt x="20096" y="5133"/>
                </a:cubicBezTo>
                <a:cubicBezTo>
                  <a:pt x="19089" y="5550"/>
                  <a:pt x="16277" y="6697"/>
                  <a:pt x="14307" y="7494"/>
                </a:cubicBezTo>
                <a:cubicBezTo>
                  <a:pt x="11976" y="8436"/>
                  <a:pt x="11049" y="8831"/>
                  <a:pt x="10980" y="8912"/>
                </a:cubicBezTo>
                <a:cubicBezTo>
                  <a:pt x="10940" y="8959"/>
                  <a:pt x="10935" y="9183"/>
                  <a:pt x="10970" y="9410"/>
                </a:cubicBezTo>
                <a:lnTo>
                  <a:pt x="11034" y="9821"/>
                </a:lnTo>
                <a:lnTo>
                  <a:pt x="11809" y="9742"/>
                </a:lnTo>
                <a:cubicBezTo>
                  <a:pt x="12639" y="9658"/>
                  <a:pt x="14728" y="9409"/>
                  <a:pt x="17130" y="9105"/>
                </a:cubicBezTo>
                <a:cubicBezTo>
                  <a:pt x="17946" y="9002"/>
                  <a:pt x="19151" y="8861"/>
                  <a:pt x="19808" y="8793"/>
                </a:cubicBezTo>
                <a:cubicBezTo>
                  <a:pt x="20466" y="8724"/>
                  <a:pt x="21145" y="8635"/>
                  <a:pt x="21316" y="8594"/>
                </a:cubicBezTo>
                <a:cubicBezTo>
                  <a:pt x="21537" y="8541"/>
                  <a:pt x="21600" y="8514"/>
                  <a:pt x="21597" y="8322"/>
                </a:cubicBezTo>
                <a:cubicBezTo>
                  <a:pt x="21597" y="8258"/>
                  <a:pt x="21588" y="8176"/>
                  <a:pt x="21576" y="8069"/>
                </a:cubicBezTo>
                <a:cubicBezTo>
                  <a:pt x="21549" y="7820"/>
                  <a:pt x="21468" y="7050"/>
                  <a:pt x="21396" y="6358"/>
                </a:cubicBezTo>
                <a:cubicBezTo>
                  <a:pt x="21325" y="5666"/>
                  <a:pt x="21230" y="5014"/>
                  <a:pt x="21184" y="4908"/>
                </a:cubicBezTo>
                <a:cubicBezTo>
                  <a:pt x="21147" y="4824"/>
                  <a:pt x="21094" y="4789"/>
                  <a:pt x="20942" y="4820"/>
                </a:cubicBezTo>
                <a:close/>
                <a:moveTo>
                  <a:pt x="17389" y="10442"/>
                </a:moveTo>
                <a:cubicBezTo>
                  <a:pt x="17360" y="10441"/>
                  <a:pt x="17330" y="10448"/>
                  <a:pt x="17296" y="10461"/>
                </a:cubicBezTo>
                <a:cubicBezTo>
                  <a:pt x="17178" y="10504"/>
                  <a:pt x="16587" y="10595"/>
                  <a:pt x="15981" y="10665"/>
                </a:cubicBezTo>
                <a:cubicBezTo>
                  <a:pt x="15376" y="10734"/>
                  <a:pt x="14300" y="10873"/>
                  <a:pt x="13589" y="10973"/>
                </a:cubicBezTo>
                <a:cubicBezTo>
                  <a:pt x="12878" y="11074"/>
                  <a:pt x="12130" y="11156"/>
                  <a:pt x="11926" y="11155"/>
                </a:cubicBezTo>
                <a:lnTo>
                  <a:pt x="11554" y="11155"/>
                </a:lnTo>
                <a:lnTo>
                  <a:pt x="11610" y="11604"/>
                </a:lnTo>
                <a:cubicBezTo>
                  <a:pt x="11641" y="11851"/>
                  <a:pt x="11685" y="12077"/>
                  <a:pt x="11707" y="12105"/>
                </a:cubicBezTo>
                <a:cubicBezTo>
                  <a:pt x="11747" y="12158"/>
                  <a:pt x="12419" y="12302"/>
                  <a:pt x="14784" y="12761"/>
                </a:cubicBezTo>
                <a:cubicBezTo>
                  <a:pt x="15521" y="12904"/>
                  <a:pt x="16362" y="13069"/>
                  <a:pt x="16651" y="13129"/>
                </a:cubicBezTo>
                <a:cubicBezTo>
                  <a:pt x="16941" y="13188"/>
                  <a:pt x="17343" y="13242"/>
                  <a:pt x="17546" y="13250"/>
                </a:cubicBezTo>
                <a:cubicBezTo>
                  <a:pt x="17887" y="13263"/>
                  <a:pt x="17911" y="13243"/>
                  <a:pt x="17860" y="12976"/>
                </a:cubicBezTo>
                <a:cubicBezTo>
                  <a:pt x="17829" y="12817"/>
                  <a:pt x="17778" y="12306"/>
                  <a:pt x="17746" y="11841"/>
                </a:cubicBezTo>
                <a:cubicBezTo>
                  <a:pt x="17676" y="10816"/>
                  <a:pt x="17591" y="10451"/>
                  <a:pt x="17389" y="1044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33" name="각종 경고음"/>
          <p:cNvSpPr txBox="1"/>
          <p:nvPr/>
        </p:nvSpPr>
        <p:spPr>
          <a:xfrm>
            <a:off x="5028570" y="6984087"/>
            <a:ext cx="271462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0"/>
              </a:lnSpc>
              <a:defRPr sz="45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lvl1pPr>
          </a:lstStyle>
          <a:p>
            <a:r>
              <a:t>각종 경고음</a:t>
            </a:r>
          </a:p>
        </p:txBody>
      </p:sp>
      <p:sp>
        <p:nvSpPr>
          <p:cNvPr id="134" name="강의 및 강연"/>
          <p:cNvSpPr txBox="1"/>
          <p:nvPr/>
        </p:nvSpPr>
        <p:spPr>
          <a:xfrm>
            <a:off x="15940898" y="6984087"/>
            <a:ext cx="285750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0"/>
              </a:lnSpc>
              <a:defRPr sz="45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lvl1pPr>
          </a:lstStyle>
          <a:p>
            <a:r>
              <a:t>강의 및 강연</a:t>
            </a:r>
          </a:p>
        </p:txBody>
      </p:sp>
      <p:sp>
        <p:nvSpPr>
          <p:cNvPr id="135" name="안내 방송"/>
          <p:cNvSpPr txBox="1"/>
          <p:nvPr/>
        </p:nvSpPr>
        <p:spPr>
          <a:xfrm>
            <a:off x="11080432" y="11041770"/>
            <a:ext cx="222313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0"/>
              </a:lnSpc>
              <a:defRPr sz="45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lvl1pPr>
          </a:lstStyle>
          <a:p>
            <a:r>
              <a:t>안내 방송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272" y="317211"/>
            <a:ext cx="5505347" cy="110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직사각형"/>
          <p:cNvSpPr/>
          <p:nvPr/>
        </p:nvSpPr>
        <p:spPr>
          <a:xfrm>
            <a:off x="549671" y="1041400"/>
            <a:ext cx="23284658" cy="12212836"/>
          </a:xfrm>
          <a:prstGeom prst="rect">
            <a:avLst/>
          </a:prstGeom>
          <a:ln w="63500">
            <a:solidFill>
              <a:srgbClr val="3FD90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9" name="청각장애인도 소리로 전달되는 정보들을 알 수 있도록!"/>
          <p:cNvSpPr txBox="1"/>
          <p:nvPr/>
        </p:nvSpPr>
        <p:spPr>
          <a:xfrm>
            <a:off x="1619250" y="6248400"/>
            <a:ext cx="21145501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70000"/>
              </a:lnSpc>
              <a:defRPr sz="80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lvl1pPr>
          </a:lstStyle>
          <a:p>
            <a:r>
              <a:t>청각장애인도 소리로 전달되는 정보들을 알 수 있도록!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272" y="317211"/>
            <a:ext cx="5505347" cy="110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직사각형"/>
          <p:cNvSpPr/>
          <p:nvPr/>
        </p:nvSpPr>
        <p:spPr>
          <a:xfrm>
            <a:off x="549671" y="1041400"/>
            <a:ext cx="23284658" cy="12212836"/>
          </a:xfrm>
          <a:prstGeom prst="rect">
            <a:avLst/>
          </a:prstGeom>
          <a:ln w="63500">
            <a:solidFill>
              <a:srgbClr val="3FD90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3" name="‘소리보다’는 이런 일을 할 수 있어요!"/>
          <p:cNvSpPr txBox="1"/>
          <p:nvPr/>
        </p:nvSpPr>
        <p:spPr>
          <a:xfrm>
            <a:off x="889000" y="1397000"/>
            <a:ext cx="1430782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70000"/>
              </a:lnSpc>
              <a:defRPr sz="80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lvl1pPr>
          </a:lstStyle>
          <a:p>
            <a:r>
              <a:t>‘소리보다’는 이런 일을 할 수 있어요!</a:t>
            </a:r>
          </a:p>
        </p:txBody>
      </p:sp>
      <p:sp>
        <p:nvSpPr>
          <p:cNvPr id="144" name="경고음 감지"/>
          <p:cNvSpPr txBox="1"/>
          <p:nvPr/>
        </p:nvSpPr>
        <p:spPr>
          <a:xfrm>
            <a:off x="6685597" y="11504372"/>
            <a:ext cx="271462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0"/>
              </a:lnSpc>
              <a:defRPr sz="45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lvl1pPr>
          </a:lstStyle>
          <a:p>
            <a:r>
              <a:t>경고음 감지</a:t>
            </a:r>
          </a:p>
        </p:txBody>
      </p:sp>
      <p:pic>
        <p:nvPicPr>
          <p:cNvPr id="145" name="음성인식 img.png" descr="음성인식 i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9946" y="2879604"/>
            <a:ext cx="4529536" cy="79567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경고음 alert.png" descr="경고음 ale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142" y="2879604"/>
            <a:ext cx="4529536" cy="7897401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음성인식"/>
          <p:cNvSpPr txBox="1"/>
          <p:nvPr/>
        </p:nvSpPr>
        <p:spPr>
          <a:xfrm>
            <a:off x="16014584" y="11504372"/>
            <a:ext cx="2080261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200000"/>
              </a:lnSpc>
              <a:defRPr sz="45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lvl1pPr>
          </a:lstStyle>
          <a:p>
            <a:r>
              <a:t>음성인식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272" y="317211"/>
            <a:ext cx="5505347" cy="110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직사각형"/>
          <p:cNvSpPr/>
          <p:nvPr/>
        </p:nvSpPr>
        <p:spPr>
          <a:xfrm>
            <a:off x="549671" y="1041400"/>
            <a:ext cx="23284658" cy="12212836"/>
          </a:xfrm>
          <a:prstGeom prst="rect">
            <a:avLst/>
          </a:prstGeom>
          <a:ln w="63500">
            <a:solidFill>
              <a:srgbClr val="3FD90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pSp>
        <p:nvGrpSpPr>
          <p:cNvPr id="153" name="그룹"/>
          <p:cNvGrpSpPr/>
          <p:nvPr/>
        </p:nvGrpSpPr>
        <p:grpSpPr>
          <a:xfrm>
            <a:off x="8511006" y="5415144"/>
            <a:ext cx="2239365" cy="2239365"/>
            <a:chOff x="0" y="0"/>
            <a:chExt cx="2239364" cy="2239364"/>
          </a:xfrm>
        </p:grpSpPr>
        <p:sp>
          <p:nvSpPr>
            <p:cNvPr id="151" name="마이크"/>
            <p:cNvSpPr/>
            <p:nvPr/>
          </p:nvSpPr>
          <p:spPr>
            <a:xfrm>
              <a:off x="682147" y="309414"/>
              <a:ext cx="875069" cy="1664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41" y="0"/>
                  </a:moveTo>
                  <a:cubicBezTo>
                    <a:pt x="6808" y="0"/>
                    <a:pt x="3916" y="1519"/>
                    <a:pt x="3916" y="3377"/>
                  </a:cubicBezTo>
                  <a:lnTo>
                    <a:pt x="3916" y="11505"/>
                  </a:lnTo>
                  <a:cubicBezTo>
                    <a:pt x="3916" y="13363"/>
                    <a:pt x="6808" y="14882"/>
                    <a:pt x="10341" y="14882"/>
                  </a:cubicBezTo>
                  <a:lnTo>
                    <a:pt x="11259" y="14882"/>
                  </a:lnTo>
                  <a:cubicBezTo>
                    <a:pt x="14792" y="14882"/>
                    <a:pt x="17684" y="13363"/>
                    <a:pt x="17684" y="11505"/>
                  </a:cubicBezTo>
                  <a:lnTo>
                    <a:pt x="17684" y="3377"/>
                  </a:lnTo>
                  <a:cubicBezTo>
                    <a:pt x="17684" y="1519"/>
                    <a:pt x="14792" y="0"/>
                    <a:pt x="11259" y="0"/>
                  </a:cubicBezTo>
                  <a:lnTo>
                    <a:pt x="10341" y="0"/>
                  </a:lnTo>
                  <a:close/>
                  <a:moveTo>
                    <a:pt x="1127" y="6630"/>
                  </a:moveTo>
                  <a:cubicBezTo>
                    <a:pt x="503" y="6630"/>
                    <a:pt x="0" y="6896"/>
                    <a:pt x="0" y="7224"/>
                  </a:cubicBezTo>
                  <a:lnTo>
                    <a:pt x="0" y="11087"/>
                  </a:lnTo>
                  <a:cubicBezTo>
                    <a:pt x="0" y="14039"/>
                    <a:pt x="4307" y="16472"/>
                    <a:pt x="9792" y="16740"/>
                  </a:cubicBezTo>
                  <a:lnTo>
                    <a:pt x="9792" y="20540"/>
                  </a:lnTo>
                  <a:lnTo>
                    <a:pt x="5353" y="20540"/>
                  </a:lnTo>
                  <a:cubicBezTo>
                    <a:pt x="4797" y="20540"/>
                    <a:pt x="4349" y="20778"/>
                    <a:pt x="4349" y="21070"/>
                  </a:cubicBezTo>
                  <a:cubicBezTo>
                    <a:pt x="4349" y="21363"/>
                    <a:pt x="4797" y="21600"/>
                    <a:pt x="5353" y="21600"/>
                  </a:cubicBezTo>
                  <a:lnTo>
                    <a:pt x="16243" y="21600"/>
                  </a:lnTo>
                  <a:cubicBezTo>
                    <a:pt x="16799" y="21600"/>
                    <a:pt x="17251" y="21363"/>
                    <a:pt x="17251" y="21070"/>
                  </a:cubicBezTo>
                  <a:cubicBezTo>
                    <a:pt x="17251" y="20778"/>
                    <a:pt x="16799" y="20540"/>
                    <a:pt x="16243" y="20540"/>
                  </a:cubicBezTo>
                  <a:lnTo>
                    <a:pt x="11808" y="20540"/>
                  </a:lnTo>
                  <a:lnTo>
                    <a:pt x="11808" y="16740"/>
                  </a:lnTo>
                  <a:cubicBezTo>
                    <a:pt x="17293" y="16472"/>
                    <a:pt x="21600" y="14040"/>
                    <a:pt x="21600" y="11087"/>
                  </a:cubicBezTo>
                  <a:lnTo>
                    <a:pt x="21600" y="7224"/>
                  </a:lnTo>
                  <a:cubicBezTo>
                    <a:pt x="21600" y="6896"/>
                    <a:pt x="21097" y="6630"/>
                    <a:pt x="20473" y="6630"/>
                  </a:cubicBezTo>
                  <a:cubicBezTo>
                    <a:pt x="19850" y="6630"/>
                    <a:pt x="19344" y="6896"/>
                    <a:pt x="19344" y="7224"/>
                  </a:cubicBezTo>
                  <a:lnTo>
                    <a:pt x="19344" y="11087"/>
                  </a:lnTo>
                  <a:cubicBezTo>
                    <a:pt x="19344" y="13564"/>
                    <a:pt x="15511" y="15579"/>
                    <a:pt x="10800" y="15579"/>
                  </a:cubicBezTo>
                  <a:cubicBezTo>
                    <a:pt x="6089" y="15579"/>
                    <a:pt x="2256" y="13564"/>
                    <a:pt x="2256" y="11087"/>
                  </a:cubicBezTo>
                  <a:lnTo>
                    <a:pt x="2256" y="7224"/>
                  </a:lnTo>
                  <a:cubicBezTo>
                    <a:pt x="2256" y="6896"/>
                    <a:pt x="1750" y="6630"/>
                    <a:pt x="1127" y="663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12D8B5"/>
                </a:gs>
                <a:gs pos="45154">
                  <a:srgbClr val="10D890"/>
                </a:gs>
                <a:gs pos="100000">
                  <a:srgbClr val="0ED86C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2" name="원"/>
            <p:cNvSpPr/>
            <p:nvPr/>
          </p:nvSpPr>
          <p:spPr>
            <a:xfrm>
              <a:off x="0" y="0"/>
              <a:ext cx="2239365" cy="2239365"/>
            </a:xfrm>
            <a:prstGeom prst="ellipse">
              <a:avLst/>
            </a:prstGeom>
            <a:noFill/>
            <a:ln w="25400" cap="flat">
              <a:solidFill>
                <a:srgbClr val="3FD903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sp>
        <p:nvSpPr>
          <p:cNvPr id="154" name="스마트폰의 마이크로부터…"/>
          <p:cNvSpPr txBox="1"/>
          <p:nvPr/>
        </p:nvSpPr>
        <p:spPr>
          <a:xfrm>
            <a:off x="8032075" y="8126220"/>
            <a:ext cx="3197226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스마트폰의 마이크로부터</a:t>
            </a:r>
          </a:p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소리를 입력받습니다. </a:t>
            </a:r>
          </a:p>
        </p:txBody>
      </p:sp>
      <p:sp>
        <p:nvSpPr>
          <p:cNvPr id="155" name="선"/>
          <p:cNvSpPr/>
          <p:nvPr/>
        </p:nvSpPr>
        <p:spPr>
          <a:xfrm>
            <a:off x="11661363" y="4644431"/>
            <a:ext cx="1536025" cy="1"/>
          </a:xfrm>
          <a:prstGeom prst="line">
            <a:avLst/>
          </a:prstGeom>
          <a:ln w="127000">
            <a:solidFill>
              <a:srgbClr val="3FD90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6" name="이미지" descr="이미지"/>
          <p:cNvPicPr>
            <a:picLocks noChangeAspect="1"/>
          </p:cNvPicPr>
          <p:nvPr/>
        </p:nvPicPr>
        <p:blipFill>
          <a:blip r:embed="rId3"/>
          <a:srcRect l="20839" t="22627" r="21358" b="22488"/>
          <a:stretch>
            <a:fillRect/>
          </a:stretch>
        </p:blipFill>
        <p:spPr>
          <a:xfrm>
            <a:off x="15314528" y="4105603"/>
            <a:ext cx="1536088" cy="816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4" h="21417" extrusionOk="0">
                <a:moveTo>
                  <a:pt x="10878" y="0"/>
                </a:moveTo>
                <a:cubicBezTo>
                  <a:pt x="10733" y="0"/>
                  <a:pt x="9598" y="972"/>
                  <a:pt x="9104" y="1519"/>
                </a:cubicBezTo>
                <a:cubicBezTo>
                  <a:pt x="8062" y="2673"/>
                  <a:pt x="7958" y="2895"/>
                  <a:pt x="7958" y="4017"/>
                </a:cubicBezTo>
                <a:cubicBezTo>
                  <a:pt x="7958" y="4626"/>
                  <a:pt x="7999" y="5130"/>
                  <a:pt x="8047" y="5130"/>
                </a:cubicBezTo>
                <a:cubicBezTo>
                  <a:pt x="8095" y="5130"/>
                  <a:pt x="8429" y="4804"/>
                  <a:pt x="8787" y="4412"/>
                </a:cubicBezTo>
                <a:cubicBezTo>
                  <a:pt x="9145" y="4021"/>
                  <a:pt x="9482" y="3788"/>
                  <a:pt x="9538" y="3892"/>
                </a:cubicBezTo>
                <a:cubicBezTo>
                  <a:pt x="9594" y="3996"/>
                  <a:pt x="9638" y="5524"/>
                  <a:pt x="9638" y="7285"/>
                </a:cubicBezTo>
                <a:lnTo>
                  <a:pt x="9638" y="10490"/>
                </a:lnTo>
                <a:lnTo>
                  <a:pt x="10133" y="11062"/>
                </a:lnTo>
                <a:cubicBezTo>
                  <a:pt x="10765" y="11792"/>
                  <a:pt x="10831" y="11794"/>
                  <a:pt x="11429" y="11114"/>
                </a:cubicBezTo>
                <a:cubicBezTo>
                  <a:pt x="11881" y="10600"/>
                  <a:pt x="11929" y="10424"/>
                  <a:pt x="11929" y="9137"/>
                </a:cubicBezTo>
                <a:cubicBezTo>
                  <a:pt x="11929" y="7575"/>
                  <a:pt x="12074" y="7229"/>
                  <a:pt x="12535" y="7691"/>
                </a:cubicBezTo>
                <a:cubicBezTo>
                  <a:pt x="12819" y="7974"/>
                  <a:pt x="12842" y="7914"/>
                  <a:pt x="12841" y="6920"/>
                </a:cubicBezTo>
                <a:cubicBezTo>
                  <a:pt x="12840" y="6022"/>
                  <a:pt x="12766" y="5753"/>
                  <a:pt x="12385" y="5349"/>
                </a:cubicBezTo>
                <a:cubicBezTo>
                  <a:pt x="11932" y="4867"/>
                  <a:pt x="11792" y="4182"/>
                  <a:pt x="12079" y="3850"/>
                </a:cubicBezTo>
                <a:cubicBezTo>
                  <a:pt x="12162" y="3755"/>
                  <a:pt x="12482" y="4003"/>
                  <a:pt x="12797" y="4402"/>
                </a:cubicBezTo>
                <a:cubicBezTo>
                  <a:pt x="13111" y="4801"/>
                  <a:pt x="13422" y="5130"/>
                  <a:pt x="13486" y="5130"/>
                </a:cubicBezTo>
                <a:cubicBezTo>
                  <a:pt x="13551" y="5130"/>
                  <a:pt x="13605" y="4579"/>
                  <a:pt x="13603" y="3913"/>
                </a:cubicBezTo>
                <a:lnTo>
                  <a:pt x="13597" y="2706"/>
                </a:lnTo>
                <a:lnTo>
                  <a:pt x="12307" y="1353"/>
                </a:lnTo>
                <a:cubicBezTo>
                  <a:pt x="11596" y="609"/>
                  <a:pt x="10951" y="0"/>
                  <a:pt x="10878" y="0"/>
                </a:cubicBezTo>
                <a:close/>
                <a:moveTo>
                  <a:pt x="1246" y="15662"/>
                </a:moveTo>
                <a:cubicBezTo>
                  <a:pt x="501" y="15662"/>
                  <a:pt x="17" y="15842"/>
                  <a:pt x="1" y="16016"/>
                </a:cubicBezTo>
                <a:cubicBezTo>
                  <a:pt x="-9" y="16120"/>
                  <a:pt x="148" y="16220"/>
                  <a:pt x="518" y="16286"/>
                </a:cubicBezTo>
                <a:lnTo>
                  <a:pt x="1013" y="16380"/>
                </a:lnTo>
                <a:lnTo>
                  <a:pt x="1057" y="18867"/>
                </a:lnTo>
                <a:cubicBezTo>
                  <a:pt x="1093" y="20873"/>
                  <a:pt x="1148" y="21365"/>
                  <a:pt x="1335" y="21365"/>
                </a:cubicBezTo>
                <a:cubicBezTo>
                  <a:pt x="1528" y="21365"/>
                  <a:pt x="1563" y="20936"/>
                  <a:pt x="1535" y="18867"/>
                </a:cubicBezTo>
                <a:lnTo>
                  <a:pt x="1502" y="16380"/>
                </a:lnTo>
                <a:lnTo>
                  <a:pt x="1986" y="16286"/>
                </a:lnTo>
                <a:cubicBezTo>
                  <a:pt x="2957" y="16106"/>
                  <a:pt x="2431" y="15662"/>
                  <a:pt x="1246" y="15662"/>
                </a:cubicBezTo>
                <a:close/>
                <a:moveTo>
                  <a:pt x="13147" y="15662"/>
                </a:moveTo>
                <a:lnTo>
                  <a:pt x="13147" y="18513"/>
                </a:lnTo>
                <a:cubicBezTo>
                  <a:pt x="13147" y="20273"/>
                  <a:pt x="13242" y="21399"/>
                  <a:pt x="13336" y="21417"/>
                </a:cubicBezTo>
                <a:cubicBezTo>
                  <a:pt x="13392" y="21428"/>
                  <a:pt x="13446" y="21035"/>
                  <a:pt x="13481" y="20147"/>
                </a:cubicBezTo>
                <a:cubicBezTo>
                  <a:pt x="13527" y="18943"/>
                  <a:pt x="13530" y="18944"/>
                  <a:pt x="14176" y="18857"/>
                </a:cubicBezTo>
                <a:cubicBezTo>
                  <a:pt x="14532" y="18809"/>
                  <a:pt x="14826" y="18652"/>
                  <a:pt x="14826" y="18513"/>
                </a:cubicBezTo>
                <a:cubicBezTo>
                  <a:pt x="14826" y="18375"/>
                  <a:pt x="14532" y="18218"/>
                  <a:pt x="14176" y="18170"/>
                </a:cubicBezTo>
                <a:cubicBezTo>
                  <a:pt x="13567" y="18088"/>
                  <a:pt x="13531" y="18035"/>
                  <a:pt x="13531" y="17233"/>
                </a:cubicBezTo>
                <a:cubicBezTo>
                  <a:pt x="13531" y="16416"/>
                  <a:pt x="13560" y="16370"/>
                  <a:pt x="14254" y="16286"/>
                </a:cubicBezTo>
                <a:cubicBezTo>
                  <a:pt x="15299" y="16161"/>
                  <a:pt x="15148" y="15662"/>
                  <a:pt x="14064" y="15662"/>
                </a:cubicBezTo>
                <a:lnTo>
                  <a:pt x="13147" y="15662"/>
                </a:lnTo>
                <a:close/>
                <a:moveTo>
                  <a:pt x="15666" y="15662"/>
                </a:moveTo>
                <a:cubicBezTo>
                  <a:pt x="15478" y="15662"/>
                  <a:pt x="15438" y="16171"/>
                  <a:pt x="15438" y="18513"/>
                </a:cubicBezTo>
                <a:cubicBezTo>
                  <a:pt x="15438" y="20856"/>
                  <a:pt x="15478" y="21365"/>
                  <a:pt x="15666" y="21365"/>
                </a:cubicBezTo>
                <a:cubicBezTo>
                  <a:pt x="15854" y="21365"/>
                  <a:pt x="15894" y="20856"/>
                  <a:pt x="15894" y="18513"/>
                </a:cubicBezTo>
                <a:cubicBezTo>
                  <a:pt x="15894" y="16171"/>
                  <a:pt x="15854" y="15662"/>
                  <a:pt x="15666" y="15662"/>
                </a:cubicBezTo>
                <a:close/>
                <a:moveTo>
                  <a:pt x="3076" y="17088"/>
                </a:moveTo>
                <a:cubicBezTo>
                  <a:pt x="2960" y="17088"/>
                  <a:pt x="2842" y="17194"/>
                  <a:pt x="2653" y="17390"/>
                </a:cubicBezTo>
                <a:cubicBezTo>
                  <a:pt x="2304" y="17752"/>
                  <a:pt x="2230" y="18040"/>
                  <a:pt x="2192" y="19127"/>
                </a:cubicBezTo>
                <a:cubicBezTo>
                  <a:pt x="2160" y="20044"/>
                  <a:pt x="2219" y="20573"/>
                  <a:pt x="2392" y="20897"/>
                </a:cubicBezTo>
                <a:cubicBezTo>
                  <a:pt x="2642" y="21363"/>
                  <a:pt x="3304" y="21506"/>
                  <a:pt x="3749" y="21188"/>
                </a:cubicBezTo>
                <a:cubicBezTo>
                  <a:pt x="4207" y="20860"/>
                  <a:pt x="3989" y="20541"/>
                  <a:pt x="3343" y="20595"/>
                </a:cubicBezTo>
                <a:cubicBezTo>
                  <a:pt x="2855" y="20635"/>
                  <a:pt x="2692" y="20541"/>
                  <a:pt x="2692" y="20220"/>
                </a:cubicBezTo>
                <a:cubicBezTo>
                  <a:pt x="2692" y="19920"/>
                  <a:pt x="2892" y="19772"/>
                  <a:pt x="3354" y="19710"/>
                </a:cubicBezTo>
                <a:cubicBezTo>
                  <a:pt x="3992" y="19625"/>
                  <a:pt x="4006" y="19594"/>
                  <a:pt x="3960" y="18722"/>
                </a:cubicBezTo>
                <a:cubicBezTo>
                  <a:pt x="3927" y="18088"/>
                  <a:pt x="3789" y="17686"/>
                  <a:pt x="3493" y="17379"/>
                </a:cubicBezTo>
                <a:cubicBezTo>
                  <a:pt x="3304" y="17183"/>
                  <a:pt x="3191" y="17088"/>
                  <a:pt x="3076" y="17088"/>
                </a:cubicBezTo>
                <a:close/>
                <a:moveTo>
                  <a:pt x="12613" y="17161"/>
                </a:moveTo>
                <a:cubicBezTo>
                  <a:pt x="12558" y="17118"/>
                  <a:pt x="12470" y="17130"/>
                  <a:pt x="12346" y="17192"/>
                </a:cubicBezTo>
                <a:cubicBezTo>
                  <a:pt x="12157" y="17286"/>
                  <a:pt x="11881" y="17367"/>
                  <a:pt x="11734" y="17369"/>
                </a:cubicBezTo>
                <a:cubicBezTo>
                  <a:pt x="11506" y="17372"/>
                  <a:pt x="11467" y="17659"/>
                  <a:pt x="11467" y="19367"/>
                </a:cubicBezTo>
                <a:cubicBezTo>
                  <a:pt x="11467" y="20919"/>
                  <a:pt x="11518" y="21365"/>
                  <a:pt x="11690" y="21365"/>
                </a:cubicBezTo>
                <a:cubicBezTo>
                  <a:pt x="11852" y="21365"/>
                  <a:pt x="11923" y="20922"/>
                  <a:pt x="11957" y="19721"/>
                </a:cubicBezTo>
                <a:cubicBezTo>
                  <a:pt x="11997" y="18270"/>
                  <a:pt x="12042" y="18074"/>
                  <a:pt x="12346" y="17993"/>
                </a:cubicBezTo>
                <a:cubicBezTo>
                  <a:pt x="12535" y="17943"/>
                  <a:pt x="12691" y="17705"/>
                  <a:pt x="12691" y="17462"/>
                </a:cubicBezTo>
                <a:cubicBezTo>
                  <a:pt x="12691" y="17303"/>
                  <a:pt x="12668" y="17204"/>
                  <a:pt x="12613" y="17161"/>
                </a:cubicBezTo>
                <a:close/>
                <a:moveTo>
                  <a:pt x="7591" y="17181"/>
                </a:moveTo>
                <a:cubicBezTo>
                  <a:pt x="6812" y="17294"/>
                  <a:pt x="6575" y="18935"/>
                  <a:pt x="7458" y="19492"/>
                </a:cubicBezTo>
                <a:cubicBezTo>
                  <a:pt x="8178" y="19945"/>
                  <a:pt x="8367" y="20382"/>
                  <a:pt x="7997" y="20751"/>
                </a:cubicBezTo>
                <a:cubicBezTo>
                  <a:pt x="7773" y="20975"/>
                  <a:pt x="7623" y="20951"/>
                  <a:pt x="7408" y="20647"/>
                </a:cubicBezTo>
                <a:cubicBezTo>
                  <a:pt x="6965" y="20020"/>
                  <a:pt x="6692" y="20098"/>
                  <a:pt x="6891" y="20793"/>
                </a:cubicBezTo>
                <a:cubicBezTo>
                  <a:pt x="7078" y="21447"/>
                  <a:pt x="8077" y="21600"/>
                  <a:pt x="8387" y="21022"/>
                </a:cubicBezTo>
                <a:cubicBezTo>
                  <a:pt x="8642" y="20545"/>
                  <a:pt x="8613" y="19792"/>
                  <a:pt x="8325" y="19346"/>
                </a:cubicBezTo>
                <a:cubicBezTo>
                  <a:pt x="8104" y="19003"/>
                  <a:pt x="8107" y="18944"/>
                  <a:pt x="8331" y="18638"/>
                </a:cubicBezTo>
                <a:cubicBezTo>
                  <a:pt x="8673" y="18172"/>
                  <a:pt x="8476" y="17448"/>
                  <a:pt x="7953" y="17233"/>
                </a:cubicBezTo>
                <a:cubicBezTo>
                  <a:pt x="7821" y="17179"/>
                  <a:pt x="7703" y="17165"/>
                  <a:pt x="7591" y="17181"/>
                </a:cubicBezTo>
                <a:close/>
                <a:moveTo>
                  <a:pt x="17262" y="17181"/>
                </a:moveTo>
                <a:cubicBezTo>
                  <a:pt x="16981" y="17225"/>
                  <a:pt x="16705" y="17456"/>
                  <a:pt x="16545" y="17858"/>
                </a:cubicBezTo>
                <a:cubicBezTo>
                  <a:pt x="16274" y="18537"/>
                  <a:pt x="16308" y="20230"/>
                  <a:pt x="16606" y="20845"/>
                </a:cubicBezTo>
                <a:cubicBezTo>
                  <a:pt x="16918" y="21488"/>
                  <a:pt x="17768" y="21530"/>
                  <a:pt x="18096" y="20917"/>
                </a:cubicBezTo>
                <a:cubicBezTo>
                  <a:pt x="18453" y="20252"/>
                  <a:pt x="18404" y="18359"/>
                  <a:pt x="18013" y="17629"/>
                </a:cubicBezTo>
                <a:cubicBezTo>
                  <a:pt x="17826" y="17281"/>
                  <a:pt x="17543" y="17137"/>
                  <a:pt x="17262" y="17181"/>
                </a:cubicBezTo>
                <a:close/>
                <a:moveTo>
                  <a:pt x="5706" y="17202"/>
                </a:moveTo>
                <a:cubicBezTo>
                  <a:pt x="5565" y="17183"/>
                  <a:pt x="5399" y="17210"/>
                  <a:pt x="5195" y="17286"/>
                </a:cubicBezTo>
                <a:lnTo>
                  <a:pt x="4527" y="17535"/>
                </a:lnTo>
                <a:lnTo>
                  <a:pt x="4505" y="19450"/>
                </a:lnTo>
                <a:cubicBezTo>
                  <a:pt x="4490" y="20907"/>
                  <a:pt x="4533" y="21365"/>
                  <a:pt x="4694" y="21365"/>
                </a:cubicBezTo>
                <a:cubicBezTo>
                  <a:pt x="4848" y="21365"/>
                  <a:pt x="4905" y="20939"/>
                  <a:pt x="4905" y="19804"/>
                </a:cubicBezTo>
                <a:cubicBezTo>
                  <a:pt x="4905" y="18523"/>
                  <a:pt x="4963" y="18190"/>
                  <a:pt x="5222" y="17931"/>
                </a:cubicBezTo>
                <a:cubicBezTo>
                  <a:pt x="5729" y="17425"/>
                  <a:pt x="5973" y="18055"/>
                  <a:pt x="5973" y="19835"/>
                </a:cubicBezTo>
                <a:cubicBezTo>
                  <a:pt x="5973" y="20949"/>
                  <a:pt x="6031" y="21365"/>
                  <a:pt x="6184" y="21365"/>
                </a:cubicBezTo>
                <a:cubicBezTo>
                  <a:pt x="6476" y="21365"/>
                  <a:pt x="6573" y="20501"/>
                  <a:pt x="6435" y="19086"/>
                </a:cubicBezTo>
                <a:cubicBezTo>
                  <a:pt x="6308" y="17788"/>
                  <a:pt x="6130" y="17259"/>
                  <a:pt x="5706" y="17202"/>
                </a:cubicBezTo>
                <a:close/>
                <a:moveTo>
                  <a:pt x="9794" y="17223"/>
                </a:moveTo>
                <a:cubicBezTo>
                  <a:pt x="9653" y="17267"/>
                  <a:pt x="9519" y="17364"/>
                  <a:pt x="9404" y="17504"/>
                </a:cubicBezTo>
                <a:cubicBezTo>
                  <a:pt x="9090" y="17889"/>
                  <a:pt x="9026" y="18180"/>
                  <a:pt x="9026" y="19356"/>
                </a:cubicBezTo>
                <a:cubicBezTo>
                  <a:pt x="9026" y="20393"/>
                  <a:pt x="9096" y="20838"/>
                  <a:pt x="9293" y="21053"/>
                </a:cubicBezTo>
                <a:cubicBezTo>
                  <a:pt x="9775" y="21577"/>
                  <a:pt x="10515" y="21417"/>
                  <a:pt x="10772" y="20730"/>
                </a:cubicBezTo>
                <a:cubicBezTo>
                  <a:pt x="11043" y="20010"/>
                  <a:pt x="11085" y="18732"/>
                  <a:pt x="10861" y="17952"/>
                </a:cubicBezTo>
                <a:cubicBezTo>
                  <a:pt x="10696" y="17373"/>
                  <a:pt x="10216" y="17090"/>
                  <a:pt x="9794" y="17223"/>
                </a:cubicBezTo>
                <a:close/>
                <a:moveTo>
                  <a:pt x="18869" y="17379"/>
                </a:moveTo>
                <a:cubicBezTo>
                  <a:pt x="18726" y="17379"/>
                  <a:pt x="18734" y="17779"/>
                  <a:pt x="18903" y="19138"/>
                </a:cubicBezTo>
                <a:cubicBezTo>
                  <a:pt x="19023" y="20110"/>
                  <a:pt x="19159" y="21013"/>
                  <a:pt x="19203" y="21146"/>
                </a:cubicBezTo>
                <a:cubicBezTo>
                  <a:pt x="19349" y="21586"/>
                  <a:pt x="19610" y="21194"/>
                  <a:pt x="19776" y="20293"/>
                </a:cubicBezTo>
                <a:cubicBezTo>
                  <a:pt x="20030" y="18909"/>
                  <a:pt x="20151" y="18886"/>
                  <a:pt x="20421" y="20168"/>
                </a:cubicBezTo>
                <a:cubicBezTo>
                  <a:pt x="20558" y="20823"/>
                  <a:pt x="20757" y="21365"/>
                  <a:pt x="20860" y="21365"/>
                </a:cubicBezTo>
                <a:cubicBezTo>
                  <a:pt x="20963" y="21365"/>
                  <a:pt x="21158" y="20534"/>
                  <a:pt x="21294" y="19523"/>
                </a:cubicBezTo>
                <a:cubicBezTo>
                  <a:pt x="21591" y="17315"/>
                  <a:pt x="21590" y="17292"/>
                  <a:pt x="21349" y="17442"/>
                </a:cubicBezTo>
                <a:cubicBezTo>
                  <a:pt x="21245" y="17507"/>
                  <a:pt x="21124" y="17930"/>
                  <a:pt x="21083" y="18378"/>
                </a:cubicBezTo>
                <a:cubicBezTo>
                  <a:pt x="20981" y="19463"/>
                  <a:pt x="20749" y="19439"/>
                  <a:pt x="20482" y="18305"/>
                </a:cubicBezTo>
                <a:cubicBezTo>
                  <a:pt x="20208" y="17143"/>
                  <a:pt x="19946" y="17122"/>
                  <a:pt x="19770" y="18253"/>
                </a:cubicBezTo>
                <a:cubicBezTo>
                  <a:pt x="19695" y="18735"/>
                  <a:pt x="19565" y="19127"/>
                  <a:pt x="19481" y="19127"/>
                </a:cubicBezTo>
                <a:cubicBezTo>
                  <a:pt x="19397" y="19127"/>
                  <a:pt x="19267" y="18735"/>
                  <a:pt x="19192" y="18253"/>
                </a:cubicBezTo>
                <a:cubicBezTo>
                  <a:pt x="19117" y="17772"/>
                  <a:pt x="18972" y="17379"/>
                  <a:pt x="18869" y="1737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57" name="소리 분류가 가능하도록 설계한 RESTapi를…"/>
          <p:cNvSpPr txBox="1"/>
          <p:nvPr/>
        </p:nvSpPr>
        <p:spPr>
          <a:xfrm>
            <a:off x="12539145" y="5650026"/>
            <a:ext cx="5426394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소리 분류가 가능하도록 설계한 RESTapi를</a:t>
            </a:r>
          </a:p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호출합니다.</a:t>
            </a:r>
          </a:p>
        </p:txBody>
      </p:sp>
      <p:sp>
        <p:nvSpPr>
          <p:cNvPr id="158" name="선"/>
          <p:cNvSpPr/>
          <p:nvPr/>
        </p:nvSpPr>
        <p:spPr>
          <a:xfrm>
            <a:off x="17307298" y="4644431"/>
            <a:ext cx="1536025" cy="1"/>
          </a:xfrm>
          <a:prstGeom prst="line">
            <a:avLst/>
          </a:prstGeom>
          <a:ln w="127000">
            <a:solidFill>
              <a:srgbClr val="3FD90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9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098" y="3747732"/>
            <a:ext cx="1532521" cy="153252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경고음, 안내도입음이 감지되면…"/>
          <p:cNvSpPr txBox="1"/>
          <p:nvPr/>
        </p:nvSpPr>
        <p:spPr>
          <a:xfrm>
            <a:off x="18613115" y="5650026"/>
            <a:ext cx="390048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경고음, 안내도입음이 감지되면</a:t>
            </a:r>
          </a:p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사용자에게 알립니다.</a:t>
            </a:r>
          </a:p>
        </p:txBody>
      </p:sp>
      <p:pic>
        <p:nvPicPr>
          <p:cNvPr id="161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3614" y="8283467"/>
            <a:ext cx="2002875" cy="200287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App 내에서 음성인식 기능을…"/>
          <p:cNvSpPr txBox="1"/>
          <p:nvPr/>
        </p:nvSpPr>
        <p:spPr>
          <a:xfrm>
            <a:off x="1875299" y="10517089"/>
            <a:ext cx="3659506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App 내에서 음성인식 기능을</a:t>
            </a:r>
          </a:p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작동 시킵니다.</a:t>
            </a:r>
          </a:p>
        </p:txBody>
      </p:sp>
      <p:pic>
        <p:nvPicPr>
          <p:cNvPr id="163" name="이미지" descr="이미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2471" y="8691912"/>
            <a:ext cx="1456867" cy="1456867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선"/>
          <p:cNvSpPr/>
          <p:nvPr/>
        </p:nvSpPr>
        <p:spPr>
          <a:xfrm>
            <a:off x="11709924" y="9420345"/>
            <a:ext cx="1536025" cy="1"/>
          </a:xfrm>
          <a:prstGeom prst="line">
            <a:avLst/>
          </a:prstGeom>
          <a:ln w="127000">
            <a:solidFill>
              <a:srgbClr val="3FD90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CSR의 모바일 SDK를 통해…"/>
          <p:cNvSpPr txBox="1"/>
          <p:nvPr/>
        </p:nvSpPr>
        <p:spPr>
          <a:xfrm>
            <a:off x="13568306" y="10652530"/>
            <a:ext cx="3465196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CSR의 모바일 SDK를 통해</a:t>
            </a:r>
          </a:p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음성을 인식합니다.</a:t>
            </a:r>
          </a:p>
        </p:txBody>
      </p:sp>
      <p:sp>
        <p:nvSpPr>
          <p:cNvPr id="166" name="선"/>
          <p:cNvSpPr/>
          <p:nvPr/>
        </p:nvSpPr>
        <p:spPr>
          <a:xfrm>
            <a:off x="17355860" y="9420345"/>
            <a:ext cx="1536024" cy="1"/>
          </a:xfrm>
          <a:prstGeom prst="line">
            <a:avLst/>
          </a:prstGeom>
          <a:ln w="127000">
            <a:solidFill>
              <a:srgbClr val="3FD90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7" name="스크린샷 2020-01-31 오전 1.40.34.png" descr="스크린샷 2020-01-31 오전 1.40.3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54067" y="7756737"/>
            <a:ext cx="1315706" cy="248104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CSR 부터 받아온 Text를 스마트폰 화면에 표시해 줍니다."/>
          <p:cNvSpPr txBox="1"/>
          <p:nvPr/>
        </p:nvSpPr>
        <p:spPr>
          <a:xfrm>
            <a:off x="18621989" y="10652530"/>
            <a:ext cx="397986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CSR 부터 받아온 Text를</a:t>
            </a:r>
            <a:br/>
            <a:r>
              <a:t>스마트폰 화면에 표시해 줍니다.</a:t>
            </a:r>
          </a:p>
        </p:txBody>
      </p:sp>
      <p:sp>
        <p:nvSpPr>
          <p:cNvPr id="169" name="System 구성도"/>
          <p:cNvSpPr txBox="1"/>
          <p:nvPr/>
        </p:nvSpPr>
        <p:spPr>
          <a:xfrm>
            <a:off x="889000" y="1397000"/>
            <a:ext cx="646125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70000"/>
              </a:lnSpc>
              <a:defRPr sz="80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lvl1pPr>
          </a:lstStyle>
          <a:p>
            <a:r>
              <a:t>System 구성도</a:t>
            </a:r>
          </a:p>
        </p:txBody>
      </p:sp>
      <p:pic>
        <p:nvPicPr>
          <p:cNvPr id="170" name="이미지" descr="이미지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97034" y="3785559"/>
            <a:ext cx="1942488" cy="1456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이미지" descr="이미지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2270" y="3625889"/>
            <a:ext cx="2002875" cy="2002875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App 내에서 경고음 감지 기능을…"/>
          <p:cNvSpPr txBox="1"/>
          <p:nvPr/>
        </p:nvSpPr>
        <p:spPr>
          <a:xfrm>
            <a:off x="1782148" y="5709184"/>
            <a:ext cx="4011931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App 내에서 경고음 감지 기능을</a:t>
            </a:r>
          </a:p>
          <a:p>
            <a:pPr>
              <a:defRPr sz="25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작동 시킵니다.</a:t>
            </a:r>
          </a:p>
        </p:txBody>
      </p:sp>
      <p:sp>
        <p:nvSpPr>
          <p:cNvPr id="173" name="선"/>
          <p:cNvSpPr/>
          <p:nvPr/>
        </p:nvSpPr>
        <p:spPr>
          <a:xfrm>
            <a:off x="6015428" y="4644431"/>
            <a:ext cx="1536024" cy="1"/>
          </a:xfrm>
          <a:prstGeom prst="line">
            <a:avLst/>
          </a:prstGeom>
          <a:ln w="127000">
            <a:solidFill>
              <a:srgbClr val="3FD90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4" name="선"/>
          <p:cNvSpPr/>
          <p:nvPr/>
        </p:nvSpPr>
        <p:spPr>
          <a:xfrm>
            <a:off x="6015428" y="9420345"/>
            <a:ext cx="1536024" cy="1"/>
          </a:xfrm>
          <a:prstGeom prst="line">
            <a:avLst/>
          </a:prstGeom>
          <a:ln w="127000">
            <a:solidFill>
              <a:srgbClr val="3FD903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직사각형"/>
          <p:cNvSpPr/>
          <p:nvPr/>
        </p:nvSpPr>
        <p:spPr>
          <a:xfrm>
            <a:off x="7817252" y="4110120"/>
            <a:ext cx="3578312" cy="6108525"/>
          </a:xfrm>
          <a:prstGeom prst="rect">
            <a:avLst/>
          </a:prstGeom>
          <a:ln w="88900">
            <a:solidFill>
              <a:srgbClr val="71D640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272" y="317211"/>
            <a:ext cx="5505347" cy="110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직사각형"/>
          <p:cNvSpPr/>
          <p:nvPr/>
        </p:nvSpPr>
        <p:spPr>
          <a:xfrm>
            <a:off x="549671" y="1041400"/>
            <a:ext cx="23284658" cy="12212836"/>
          </a:xfrm>
          <a:prstGeom prst="rect">
            <a:avLst/>
          </a:prstGeom>
          <a:ln w="63500">
            <a:solidFill>
              <a:srgbClr val="3FD90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9" name="경고음 감지"/>
          <p:cNvSpPr txBox="1"/>
          <p:nvPr/>
        </p:nvSpPr>
        <p:spPr>
          <a:xfrm>
            <a:off x="889000" y="1397000"/>
            <a:ext cx="47371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70000"/>
              </a:lnSpc>
              <a:defRPr sz="80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lvl1pPr>
          </a:lstStyle>
          <a:p>
            <a:r>
              <a:t>경고음 감지</a:t>
            </a:r>
          </a:p>
        </p:txBody>
      </p:sp>
      <p:pic>
        <p:nvPicPr>
          <p:cNvPr id="180" name="경고음 alert.png" descr="경고음 ale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9250" y="2711139"/>
            <a:ext cx="5089294" cy="8873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경고음 notification.png" descr="경고음 notificati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2242" y="2711139"/>
            <a:ext cx="5089293" cy="88733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경고음 notification2.png" descr="경고음 notification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3657" y="2711139"/>
            <a:ext cx="5089293" cy="8873358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Alert , Notification 을 통해 알림…"/>
          <p:cNvSpPr txBox="1"/>
          <p:nvPr/>
        </p:nvSpPr>
        <p:spPr>
          <a:xfrm>
            <a:off x="1499502" y="4582417"/>
            <a:ext cx="8977504" cy="513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96874" indent="-396874" algn="l">
              <a:lnSpc>
                <a:spcPct val="200000"/>
              </a:lnSpc>
              <a:buSzPct val="125000"/>
              <a:buChar char="-"/>
              <a:defRPr sz="40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pPr>
            <a:r>
              <a:t>Alert , Notification 을 통해 알림</a:t>
            </a:r>
          </a:p>
          <a:p>
            <a:pPr marL="396874" indent="-396874" algn="l">
              <a:lnSpc>
                <a:spcPct val="200000"/>
              </a:lnSpc>
              <a:buSzPct val="125000"/>
              <a:buChar char="-"/>
              <a:defRPr sz="40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pPr>
            <a:r>
              <a:t>Background 에서도 동작 </a:t>
            </a:r>
          </a:p>
          <a:p>
            <a:pPr marL="396874" indent="-396874" algn="l">
              <a:lnSpc>
                <a:spcPct val="200000"/>
              </a:lnSpc>
              <a:buSzPct val="125000"/>
              <a:buChar char="-"/>
              <a:defRPr sz="40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pPr>
            <a:r>
              <a:t>4초 주기로 녹음 후 REST api 호출</a:t>
            </a:r>
          </a:p>
          <a:p>
            <a:pPr marL="396874" indent="-396874" algn="l">
              <a:buSzPct val="125000"/>
              <a:buChar char="-"/>
              <a:defRPr sz="40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pPr>
            <a:r>
              <a:t>UrbanSound8K 데이터셋을 통해 학습된</a:t>
            </a:r>
            <a:br/>
            <a:r>
              <a:t>모델 사용</a:t>
            </a:r>
            <a:br/>
            <a:r>
              <a:rPr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rPr>
              <a:t>(10가지 종류 data, 약 8천개 Dataset)</a:t>
            </a:r>
          </a:p>
        </p:txBody>
      </p:sp>
      <p:sp>
        <p:nvSpPr>
          <p:cNvPr id="184" name="학습 모델 출처 : https://github.com/rickiepark/tfk-notebooks/tree/master/urban-sound-classification"/>
          <p:cNvSpPr txBox="1"/>
          <p:nvPr/>
        </p:nvSpPr>
        <p:spPr>
          <a:xfrm>
            <a:off x="12029640" y="12574264"/>
            <a:ext cx="11623803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0"/>
              </a:lnSpc>
              <a:defRPr sz="20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학습 모델 출처 : </a:t>
            </a:r>
            <a:r>
              <a:rPr u="sng">
                <a:hlinkClick r:id="rId6"/>
              </a:rPr>
              <a:t>https://github.com/rickiepark/tfk-notebooks/tree/master/urban-sound-classification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9272" y="317211"/>
            <a:ext cx="5505347" cy="110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직사각형"/>
          <p:cNvSpPr/>
          <p:nvPr/>
        </p:nvSpPr>
        <p:spPr>
          <a:xfrm>
            <a:off x="549671" y="1041400"/>
            <a:ext cx="23284658" cy="12212836"/>
          </a:xfrm>
          <a:prstGeom prst="rect">
            <a:avLst/>
          </a:prstGeom>
          <a:ln w="63500">
            <a:solidFill>
              <a:srgbClr val="3FD90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CSR 음성인식"/>
          <p:cNvSpPr txBox="1"/>
          <p:nvPr/>
        </p:nvSpPr>
        <p:spPr>
          <a:xfrm>
            <a:off x="889000" y="1397000"/>
            <a:ext cx="5759196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70000"/>
              </a:lnSpc>
              <a:defRPr sz="80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lvl1pPr>
          </a:lstStyle>
          <a:p>
            <a:r>
              <a:t>CSR 음성인식</a:t>
            </a:r>
          </a:p>
        </p:txBody>
      </p:sp>
      <p:pic>
        <p:nvPicPr>
          <p:cNvPr id="189" name="음성인식Demo.mov" descr="음성인식Demo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63342" y="1880281"/>
            <a:ext cx="5276480" cy="10535074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CSR mobile SDK 사용…"/>
          <p:cNvSpPr txBox="1"/>
          <p:nvPr/>
        </p:nvSpPr>
        <p:spPr>
          <a:xfrm>
            <a:off x="1499502" y="4861818"/>
            <a:ext cx="11684970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96874" indent="-396874" algn="l">
              <a:lnSpc>
                <a:spcPct val="200000"/>
              </a:lnSpc>
              <a:buSzPct val="125000"/>
              <a:buChar char="-"/>
              <a:defRPr sz="40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pPr>
            <a:r>
              <a:rPr dirty="0"/>
              <a:t>CSR mobile SDK </a:t>
            </a:r>
            <a:r>
              <a:rPr dirty="0" err="1"/>
              <a:t>사용</a:t>
            </a:r>
            <a:endParaRPr dirty="0"/>
          </a:p>
          <a:p>
            <a:pPr marL="396874" indent="-396874" algn="l">
              <a:lnSpc>
                <a:spcPct val="200000"/>
              </a:lnSpc>
              <a:buSzPct val="125000"/>
              <a:buChar char="-"/>
              <a:defRPr sz="40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pPr>
            <a:r>
              <a:rPr dirty="0" err="1"/>
              <a:t>기본적으로</a:t>
            </a:r>
            <a:r>
              <a:rPr dirty="0"/>
              <a:t> </a:t>
            </a:r>
            <a:r>
              <a:rPr dirty="0" err="1"/>
              <a:t>CSR에서</a:t>
            </a:r>
            <a:r>
              <a:rPr dirty="0"/>
              <a:t> </a:t>
            </a:r>
            <a:r>
              <a:rPr dirty="0" err="1"/>
              <a:t>제공하는</a:t>
            </a:r>
            <a:r>
              <a:rPr dirty="0"/>
              <a:t> Auto mode </a:t>
            </a:r>
            <a:r>
              <a:rPr dirty="0" err="1"/>
              <a:t>사용</a:t>
            </a:r>
            <a:endParaRPr dirty="0"/>
          </a:p>
          <a:p>
            <a:pPr marL="396874" indent="-396874" algn="l">
              <a:lnSpc>
                <a:spcPct val="200000"/>
              </a:lnSpc>
              <a:buSzPct val="125000"/>
              <a:buChar char="-"/>
              <a:defRPr sz="40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pPr>
            <a:r>
              <a:rPr dirty="0"/>
              <a:t>Button </a:t>
            </a:r>
            <a:r>
              <a:rPr dirty="0" err="1"/>
              <a:t>이</a:t>
            </a:r>
            <a:r>
              <a:rPr dirty="0"/>
              <a:t> Selected </a:t>
            </a:r>
            <a:r>
              <a:rPr dirty="0" err="1"/>
              <a:t>상태면</a:t>
            </a:r>
            <a:r>
              <a:rPr dirty="0"/>
              <a:t> </a:t>
            </a:r>
            <a:r>
              <a:rPr dirty="0" err="1"/>
              <a:t>작동시작</a:t>
            </a:r>
            <a:endParaRPr dirty="0"/>
          </a:p>
          <a:p>
            <a:pPr marL="396874" indent="-396874" algn="l">
              <a:buSzPct val="125000"/>
              <a:buChar char="-"/>
              <a:defRPr sz="4000" b="0">
                <a:solidFill>
                  <a:srgbClr val="29AD4C"/>
                </a:solidFill>
                <a:latin typeface="나눔스퀘어OTF_ac ExtraBold"/>
                <a:ea typeface="나눔스퀘어OTF_ac ExtraBold"/>
                <a:cs typeface="나눔스퀘어OTF_ac ExtraBold"/>
                <a:sym typeface="나눔스퀘어OTF_ac ExtraBold"/>
              </a:defRPr>
            </a:pPr>
            <a:r>
              <a:rPr dirty="0" err="1"/>
              <a:t>인식이</a:t>
            </a:r>
            <a:r>
              <a:rPr dirty="0"/>
              <a:t> </a:t>
            </a:r>
            <a:r>
              <a:rPr dirty="0" err="1"/>
              <a:t>완료되면</a:t>
            </a:r>
            <a:r>
              <a:rPr dirty="0"/>
              <a:t> </a:t>
            </a:r>
            <a:r>
              <a:rPr dirty="0" err="1"/>
              <a:t>다시</a:t>
            </a:r>
            <a:r>
              <a:rPr dirty="0"/>
              <a:t> </a:t>
            </a:r>
            <a:r>
              <a:rPr dirty="0" err="1"/>
              <a:t>작동</a:t>
            </a:r>
            <a:r>
              <a:rPr lang="ko-KR" altLang="en-US" dirty="0"/>
              <a:t>됨</a:t>
            </a:r>
            <a:r>
              <a:rPr lang="en-US" altLang="ko-KR" dirty="0"/>
              <a:t>(Button Selected</a:t>
            </a:r>
            <a:r>
              <a:rPr lang="ko-KR" altLang="en-US" dirty="0"/>
              <a:t>시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0000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9272" y="317211"/>
            <a:ext cx="5505347" cy="110107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직사각형"/>
          <p:cNvSpPr/>
          <p:nvPr/>
        </p:nvSpPr>
        <p:spPr>
          <a:xfrm>
            <a:off x="549671" y="1041400"/>
            <a:ext cx="23284658" cy="12212836"/>
          </a:xfrm>
          <a:prstGeom prst="rect">
            <a:avLst/>
          </a:prstGeom>
          <a:ln w="63500">
            <a:solidFill>
              <a:srgbClr val="3FD902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4" name="“청각장애인도 소리정보를 알아서…"/>
          <p:cNvSpPr txBox="1"/>
          <p:nvPr/>
        </p:nvSpPr>
        <p:spPr>
          <a:xfrm>
            <a:off x="4204969" y="5588257"/>
            <a:ext cx="15974061" cy="311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70000"/>
              </a:lnSpc>
              <a:defRPr sz="80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“청각장애인도 소리정보를 알아서</a:t>
            </a:r>
          </a:p>
          <a:p>
            <a:pPr>
              <a:lnSpc>
                <a:spcPct val="170000"/>
              </a:lnSpc>
              <a:defRPr sz="8000" b="0">
                <a:solidFill>
                  <a:srgbClr val="29AD4C"/>
                </a:solidFill>
                <a:latin typeface="나눔스퀘어OTF_ac Regular"/>
                <a:ea typeface="나눔스퀘어OTF_ac Regular"/>
                <a:cs typeface="나눔스퀘어OTF_ac Regular"/>
                <a:sym typeface="나눔스퀘어OTF_ac Regular"/>
              </a:defRPr>
            </a:pPr>
            <a:r>
              <a:t>보다 편리하고 안전한 삶을 살 수 있도록”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209</Words>
  <Application>Microsoft Macintosh PowerPoint</Application>
  <PresentationFormat>사용자 지정</PresentationFormat>
  <Paragraphs>41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나눔스퀘어OTF_ac ExtraBold</vt:lpstr>
      <vt:lpstr>나눔스퀘어OTF_ac Regular</vt:lpstr>
      <vt:lpstr>Helvetica Neue</vt:lpstr>
      <vt:lpstr>Helvetica Neue Light</vt:lpstr>
      <vt:lpstr>Helvetica Neue Medium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김민섭</cp:lastModifiedBy>
  <cp:revision>1</cp:revision>
  <dcterms:modified xsi:type="dcterms:W3CDTF">2020-02-14T04:48:43Z</dcterms:modified>
</cp:coreProperties>
</file>